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Epilogue" panose="020B0604020202020204" charset="0"/>
      <p:regular r:id="rId9"/>
    </p:embeddedFont>
    <p:embeddedFont>
      <p:font typeface="Fraunces Medium" panose="020B0604020202020204" charset="0"/>
      <p:regular r:id="rId1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7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252" y="689491"/>
            <a:ext cx="7775496" cy="1221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Презентация проекта «Добрые дела Росатома»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4252" y="1989415"/>
            <a:ext cx="7775496" cy="146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Единый портал для НКО и волонтёрских инициатив в городах присутствия ГК Росатом</a:t>
            </a:r>
            <a:endParaRPr lang="en-US" sz="3050" dirty="0"/>
          </a:p>
        </p:txBody>
      </p:sp>
      <p:sp>
        <p:nvSpPr>
          <p:cNvPr id="5" name="Shape 2"/>
          <p:cNvSpPr/>
          <p:nvPr/>
        </p:nvSpPr>
        <p:spPr>
          <a:xfrm>
            <a:off x="684252" y="3748921"/>
            <a:ext cx="7775496" cy="1797844"/>
          </a:xfrm>
          <a:prstGeom prst="roundRect">
            <a:avLst>
              <a:gd name="adj" fmla="val 610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1392" y="3748921"/>
            <a:ext cx="91440" cy="1797844"/>
          </a:xfrm>
          <a:prstGeom prst="roundRect">
            <a:avLst>
              <a:gd name="adj" fmla="val 89797"/>
            </a:avLst>
          </a:prstGeom>
          <a:solidFill>
            <a:srgbClr val="8C98CA"/>
          </a:solidFill>
          <a:ln/>
        </p:spPr>
      </p:sp>
      <p:sp>
        <p:nvSpPr>
          <p:cNvPr id="7" name="Text 4"/>
          <p:cNvSpPr/>
          <p:nvPr/>
        </p:nvSpPr>
        <p:spPr>
          <a:xfrm>
            <a:off x="971193" y="3967282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Проблема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71193" y="4390073"/>
            <a:ext cx="7270194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НКО и волонтёры зачастую работают разрозненно, без единой точки сбора информации и взаимодействия, что затрудняет координацию и распространение инициатив.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4252" y="5742265"/>
            <a:ext cx="7775496" cy="1797844"/>
          </a:xfrm>
          <a:prstGeom prst="roundRect">
            <a:avLst>
              <a:gd name="adj" fmla="val 610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61392" y="5742265"/>
            <a:ext cx="91440" cy="1797844"/>
          </a:xfrm>
          <a:prstGeom prst="roundRect">
            <a:avLst>
              <a:gd name="adj" fmla="val 89797"/>
            </a:avLst>
          </a:prstGeom>
          <a:solidFill>
            <a:srgbClr val="8C98CA"/>
          </a:solidFill>
          <a:ln/>
        </p:spPr>
      </p:sp>
      <p:sp>
        <p:nvSpPr>
          <p:cNvPr id="11" name="Text 8"/>
          <p:cNvSpPr/>
          <p:nvPr/>
        </p:nvSpPr>
        <p:spPr>
          <a:xfrm>
            <a:off x="971193" y="5960626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Решение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71193" y="6383417"/>
            <a:ext cx="7270194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Создание единого онлайн-портала, который объединяет информацию о НКО, событиях, ресурсах и новостях для всех 32 городов присутствия Росатома, способствуя синергии и эффективности.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D8772B-CAFD-0329-10A3-98ED2B86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56" y="6818828"/>
            <a:ext cx="4610743" cy="140037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66618" y="445413"/>
            <a:ext cx="5724287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Ключевые функции и демонстрация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6618" y="1173956"/>
            <a:ext cx="13497163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Портал "Добрые дела Росатома" — это централизованная платформа с интуитивно понятным интерфейсом, обеспечивающая легкий доступ к важной информации и инструментам для всех участников волонтерского движения.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18" y="1874163"/>
            <a:ext cx="4499015" cy="6475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8424" y="2683550"/>
            <a:ext cx="248697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Основные разделы сайта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28424" y="3033593"/>
            <a:ext cx="4175403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Главная страница с выбором города и навигацией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28424" y="3608308"/>
            <a:ext cx="4175403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Список НКО с фильтрацией и детальными страницами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28424" y="4183023"/>
            <a:ext cx="41754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База знаний (PDF, видео, ссылки)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28424" y="4498658"/>
            <a:ext cx="41754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Календарь событий (FullCalendar)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28424" y="4814292"/>
            <a:ext cx="41754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Лента новостей, привязанная к городам</a:t>
            </a:r>
            <a:endParaRPr lang="en-US" sz="12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633" y="1874163"/>
            <a:ext cx="4499015" cy="6475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27439" y="2683550"/>
            <a:ext cx="2482691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Контекстная фильтрация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5227439" y="3033593"/>
            <a:ext cx="4175403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Единый выбор города динамически обновляет контент во всех разделах, предоставляя персонализированную информацию пользователю.</a:t>
            </a:r>
            <a:endParaRPr lang="en-US" sz="12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648" y="1874163"/>
            <a:ext cx="4499015" cy="64758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726454" y="2683550"/>
            <a:ext cx="202382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Архитектура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9726454" y="3033593"/>
            <a:ext cx="4175403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Backend на Django REST Framework обеспечивает надежность, а Frontend на React — интерактивность и отзывчивость, с использованием JWT аутентификации для безопасности.</a:t>
            </a:r>
            <a:endParaRPr lang="en-US" sz="12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38" y="5685473"/>
            <a:ext cx="4407694" cy="1942862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1353" y="5685473"/>
            <a:ext cx="4407694" cy="1942862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8468" y="5685473"/>
            <a:ext cx="4407694" cy="19428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0036611-DDEF-00B8-C453-9446DDEB1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1353" y="5207547"/>
            <a:ext cx="4407694" cy="24207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08C0AC1-78C6-E93A-A220-A9A735F82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618" y="5207547"/>
            <a:ext cx="4415314" cy="242078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41E3EE5-EC38-A41B-F63F-3E738C77C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6948" y="5203267"/>
            <a:ext cx="4409213" cy="2425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C64C5CD-7A18-1FA2-0918-F7613ECC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867" y="6894671"/>
            <a:ext cx="4610100" cy="14001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05527" y="318611"/>
            <a:ext cx="383143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UX/UI — удобство использования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05527" y="839986"/>
            <a:ext cx="9017679" cy="165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Мы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уделили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особое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внимание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созданию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максимально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удобного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и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эстетически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приятного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пользовательского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опыта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</a:t>
            </a:r>
            <a:endParaRPr lang="ru-RU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следуя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лучшим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практикам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веб-дизайна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и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брендбуку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Росатома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  <a:p>
            <a:pPr marL="0" indent="0" algn="l">
              <a:lnSpc>
                <a:spcPts val="1450"/>
              </a:lnSpc>
              <a:buNone/>
            </a:pP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15406" y="2363832"/>
            <a:ext cx="1714857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Интуитивная навигация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15406" y="2660774"/>
            <a:ext cx="6768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Единый Header для быстрого доступа ко всем разделам.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15406" y="2886517"/>
            <a:ext cx="6768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Выбор города в Header моментально адаптирует контент всего сайта.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15406" y="3112259"/>
            <a:ext cx="6768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Эффективные фильтры, поиск и пагинация на всех страницах списков.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5406" y="3413368"/>
            <a:ext cx="1448633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Адаптивность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15406" y="3710310"/>
            <a:ext cx="6768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Полностью адаптивный дизайн для комфортного использования на любых мобильных устройствах.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15406" y="3936053"/>
            <a:ext cx="6768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Минимальный размер кликабельных элементов 44x44px для удобства.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15406" y="4161795"/>
            <a:ext cx="6768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Корректное отображение контента на экранах любых размеров.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05527" y="8315087"/>
            <a:ext cx="13819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05527" y="8674179"/>
            <a:ext cx="1448633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Визуальная логика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405527" y="9029105"/>
            <a:ext cx="13819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Минималистичный дизайн, полностью соответствующий брендбуку Росатома.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405527" y="9254847"/>
            <a:ext cx="13819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Применение фирменных цветов </a:t>
            </a:r>
            <a:r>
              <a:rPr lang="en-US" sz="9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(#8C98CA)</a:t>
            </a: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а также </a:t>
            </a:r>
            <a:r>
              <a:rPr lang="en-US" sz="900" dirty="0">
                <a:solidFill>
                  <a:srgbClr val="004AAD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(#004AAD)</a:t>
            </a: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и </a:t>
            </a:r>
            <a:r>
              <a:rPr lang="en-US" sz="900" dirty="0">
                <a:solidFill>
                  <a:srgbClr val="00D4A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(#00D4AA)</a:t>
            </a: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и официальных логотипов.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405527" y="9480590"/>
            <a:ext cx="13819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Единая система компонентов для поддержания целостности визуального стиля.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405527" y="9796224"/>
            <a:ext cx="13819346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05726CC-1A33-4AE3-4523-2BC490F8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22" y="1668072"/>
            <a:ext cx="3070103" cy="64402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320"/>
            <a:ext cx="414230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Техническая реализация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4717" y="1231940"/>
            <a:ext cx="1344096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Наш портал построен на современном и надёжном стеке технологий, обеспечивающем высокую производительность, стабильность и безопасность.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17" y="1670446"/>
            <a:ext cx="6513195" cy="6513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0108" y="1864757"/>
            <a:ext cx="2291715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Технологический стек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30108" y="2300168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Backend:</a:t>
            </a: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Django 4.2, Django REST Framework, JWT аутентификация для надежной защиты данных.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30108" y="2903220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Frontend:</a:t>
            </a: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React 19, React Router, Tailwind CSS для быстрого и красивого интерфейса, FullCalendar для интерактивного расписания.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30108" y="3616762"/>
            <a:ext cx="386536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Стабильность и производительность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30108" y="4052173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Модульная архитектура гарантирует лёгкое масштабирование и развитие проекта.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30108" y="4655225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Оптимизация запросов к базе данных через эффективную фильтрацию и пагинацию.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30108" y="5258276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Тщательная обработка ошибок и валидация данных для бесперебойной работы.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30108" y="5861328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Корректное отображение всех типов медиаконтента (изображения, видео, PDF).</a:t>
            </a:r>
            <a:endParaRPr lang="en-US" sz="13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1253AC-220A-DA00-342F-F5C988FC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260" y="6716227"/>
            <a:ext cx="4610743" cy="1400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875" y="411599"/>
            <a:ext cx="5383649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Дополнительные функции и креатив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3875" y="1085017"/>
            <a:ext cx="13582650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Мы не ограничились требованиями ТЗ и реализовали ряд инновационных функций, значительно улучшающих пользовательский опыт и открывающих новые возможности для сообщества.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842855" y="2463403"/>
            <a:ext cx="18709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AI-рекомендации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3875" y="2786896"/>
            <a:ext cx="418992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Персонализированные рекомендации НКО и событий, основанные на интересах пользователя.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36" y="1732240"/>
            <a:ext cx="4753928" cy="475392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6376" y="2635806"/>
            <a:ext cx="223957" cy="2239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16597" y="2463403"/>
            <a:ext cx="18709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Личный кабинет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916597" y="2786896"/>
            <a:ext cx="418992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Избранное, библиотека материалов, планирование событий и возможность создания НКО.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236" y="1732240"/>
            <a:ext cx="4753928" cy="475392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64404" y="3040380"/>
            <a:ext cx="223957" cy="2239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16597" y="4952524"/>
            <a:ext cx="18709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Система модерации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9916597" y="5276017"/>
            <a:ext cx="418992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Админ-панель для управления контентом и модерации новых НКО.</a:t>
            </a:r>
            <a:endParaRPr lang="en-US" sz="11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236" y="1732240"/>
            <a:ext cx="4753928" cy="47539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9829" y="5358408"/>
            <a:ext cx="223957" cy="22395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842855" y="4952524"/>
            <a:ext cx="18709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Улучшенный UX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523875" y="5276017"/>
            <a:ext cx="418992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Toast-уведомления, плавные анимации и индикаторы загрузки для современного интерфейса.</a:t>
            </a:r>
            <a:endParaRPr lang="en-US" sz="11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8236" y="1732240"/>
            <a:ext cx="4753928" cy="47539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1802" y="4953833"/>
            <a:ext cx="223957" cy="22395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523875" y="6654522"/>
            <a:ext cx="1358265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1" name="Text 11"/>
          <p:cNvSpPr/>
          <p:nvPr/>
        </p:nvSpPr>
        <p:spPr>
          <a:xfrm>
            <a:off x="523875" y="6420802"/>
            <a:ext cx="309860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Что улучшает опыт пользователя:</a:t>
            </a:r>
            <a:endParaRPr lang="en-US" sz="1450" dirty="0"/>
          </a:p>
        </p:txBody>
      </p:sp>
      <p:sp>
        <p:nvSpPr>
          <p:cNvPr id="22" name="Text 12"/>
          <p:cNvSpPr/>
          <p:nvPr/>
        </p:nvSpPr>
        <p:spPr>
          <a:xfrm>
            <a:off x="523875" y="6853654"/>
            <a:ext cx="1358265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Мгновенная обратная связь через уведомления позволяет всегда быть в курсе событий.</a:t>
            </a:r>
            <a:endParaRPr lang="en-US" sz="1150" dirty="0"/>
          </a:p>
        </p:txBody>
      </p:sp>
      <p:sp>
        <p:nvSpPr>
          <p:cNvPr id="23" name="Text 13"/>
          <p:cNvSpPr/>
          <p:nvPr/>
        </p:nvSpPr>
        <p:spPr>
          <a:xfrm>
            <a:off x="523875" y="7292221"/>
            <a:ext cx="1358265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Сохранение избранного для быстрого доступа к самым важным инициативам.</a:t>
            </a:r>
            <a:endParaRPr lang="en-US" sz="1150" dirty="0"/>
          </a:p>
        </p:txBody>
      </p:sp>
      <p:sp>
        <p:nvSpPr>
          <p:cNvPr id="24" name="Text 14"/>
          <p:cNvSpPr/>
          <p:nvPr/>
        </p:nvSpPr>
        <p:spPr>
          <a:xfrm>
            <a:off x="523875" y="7732293"/>
            <a:ext cx="1358265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Простое создание и редактирование контента для всех участников платформы.</a:t>
            </a:r>
            <a:endParaRPr lang="en-US" sz="1150" dirty="0"/>
          </a:p>
        </p:txBody>
      </p:sp>
      <p:sp>
        <p:nvSpPr>
          <p:cNvPr id="25" name="Text 15"/>
          <p:cNvSpPr/>
          <p:nvPr/>
        </p:nvSpPr>
        <p:spPr>
          <a:xfrm>
            <a:off x="523875" y="8567976"/>
            <a:ext cx="1358265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677A722-B69E-EEC7-6972-EA220C1AFE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9657" y="6790020"/>
            <a:ext cx="4610743" cy="1400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9D2576B-1986-1B0F-1C8C-A44BD9A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211" y="6775009"/>
            <a:ext cx="4610743" cy="140037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8859" y="313373"/>
            <a:ext cx="270081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Планы развития и итоги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8859" y="826056"/>
            <a:ext cx="13832681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Наш проект готов к запуску, но мы уже видим потенциал для дальнейшего роста и улучшения, чтобы сделать его еще более мощным инструментом для добрых дел.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2704267" y="1136452"/>
            <a:ext cx="2305407" cy="1323142"/>
          </a:xfrm>
          <a:prstGeom prst="roundRect">
            <a:avLst>
              <a:gd name="adj" fmla="val 36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6782" y="1717834"/>
            <a:ext cx="160258" cy="1602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23617" y="1250394"/>
            <a:ext cx="274284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Краткосрочные доработки (1–2 </a:t>
            </a:r>
            <a:r>
              <a:rPr lang="ru-RU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недели</a:t>
            </a: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)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23617" y="1496854"/>
            <a:ext cx="3494603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Интеграция карты с отображением НКО.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123617" y="1719024"/>
            <a:ext cx="3494603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Загрузка логотипов через удобный интерфейс.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123617" y="1941195"/>
            <a:ext cx="3494603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Авторизация через VK ID для расширения аудитории.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123617" y="2163366"/>
            <a:ext cx="3494603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Расширенная система фильтров для более точного поиска.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5066586" y="2455783"/>
            <a:ext cx="9108043" cy="7620"/>
          </a:xfrm>
          <a:prstGeom prst="roundRect">
            <a:avLst>
              <a:gd name="adj" fmla="val 628170"/>
            </a:avLst>
          </a:prstGeom>
          <a:solidFill>
            <a:srgbClr val="414A70"/>
          </a:solidFill>
          <a:ln/>
        </p:spPr>
      </p:sp>
      <p:sp>
        <p:nvSpPr>
          <p:cNvPr id="12" name="Shape 9"/>
          <p:cNvSpPr/>
          <p:nvPr/>
        </p:nvSpPr>
        <p:spPr>
          <a:xfrm>
            <a:off x="1551503" y="2516505"/>
            <a:ext cx="4610814" cy="1323142"/>
          </a:xfrm>
          <a:prstGeom prst="roundRect">
            <a:avLst>
              <a:gd name="adj" fmla="val 36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6782" y="3097887"/>
            <a:ext cx="160258" cy="16025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276261" y="2630448"/>
            <a:ext cx="2909530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Среднесрочные улучшения (3–6 месяцев)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6276261" y="2876907"/>
            <a:ext cx="421945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Разработка мобильного приложения для доступа в любое время.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6276261" y="3099078"/>
            <a:ext cx="421945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Система уведомлений о событиях для информирования пользователей.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6276261" y="3321248"/>
            <a:ext cx="421945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Расширенная аналитика для оценки эффективности инициатив.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6276261" y="3543419"/>
            <a:ext cx="421945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Система отзывов и рейтингов для повышения прозрачности.</a:t>
            </a:r>
            <a:endParaRPr lang="en-US" sz="850" dirty="0"/>
          </a:p>
        </p:txBody>
      </p:sp>
      <p:sp>
        <p:nvSpPr>
          <p:cNvPr id="19" name="Shape 15"/>
          <p:cNvSpPr/>
          <p:nvPr/>
        </p:nvSpPr>
        <p:spPr>
          <a:xfrm>
            <a:off x="6219230" y="3835837"/>
            <a:ext cx="7955399" cy="7620"/>
          </a:xfrm>
          <a:prstGeom prst="roundRect">
            <a:avLst>
              <a:gd name="adj" fmla="val 628170"/>
            </a:avLst>
          </a:prstGeom>
          <a:solidFill>
            <a:srgbClr val="414A70"/>
          </a:solidFill>
          <a:ln/>
        </p:spPr>
      </p:sp>
      <p:sp>
        <p:nvSpPr>
          <p:cNvPr id="20" name="Shape 16"/>
          <p:cNvSpPr/>
          <p:nvPr/>
        </p:nvSpPr>
        <p:spPr>
          <a:xfrm>
            <a:off x="398859" y="3896558"/>
            <a:ext cx="6916341" cy="1100971"/>
          </a:xfrm>
          <a:prstGeom prst="roundRect">
            <a:avLst>
              <a:gd name="adj" fmla="val 43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6901" y="4366855"/>
            <a:ext cx="160258" cy="16025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429143" y="4010501"/>
            <a:ext cx="167116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Долгосрочное развитие</a:t>
            </a:r>
            <a:endParaRPr lang="en-US" sz="1100" dirty="0"/>
          </a:p>
        </p:txBody>
      </p:sp>
      <p:sp>
        <p:nvSpPr>
          <p:cNvPr id="23" name="Text 18"/>
          <p:cNvSpPr/>
          <p:nvPr/>
        </p:nvSpPr>
        <p:spPr>
          <a:xfrm>
            <a:off x="7429143" y="4256961"/>
            <a:ext cx="337458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Интеграция с корпоративными системами Росатома.</a:t>
            </a:r>
            <a:endParaRPr lang="en-US" sz="850" dirty="0"/>
          </a:p>
        </p:txBody>
      </p:sp>
      <p:sp>
        <p:nvSpPr>
          <p:cNvPr id="24" name="Text 19"/>
          <p:cNvSpPr/>
          <p:nvPr/>
        </p:nvSpPr>
        <p:spPr>
          <a:xfrm>
            <a:off x="7429143" y="4479131"/>
            <a:ext cx="337458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Открытый API для сторонних разработчиков.</a:t>
            </a:r>
            <a:endParaRPr lang="en-US" sz="850" dirty="0"/>
          </a:p>
        </p:txBody>
      </p:sp>
      <p:sp>
        <p:nvSpPr>
          <p:cNvPr id="25" name="Text 20"/>
          <p:cNvSpPr/>
          <p:nvPr/>
        </p:nvSpPr>
        <p:spPr>
          <a:xfrm>
            <a:off x="7429143" y="4701302"/>
            <a:ext cx="337458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Система грантов и финансирования для поддержки НКО.</a:t>
            </a:r>
            <a:endParaRPr lang="en-US" sz="850" dirty="0"/>
          </a:p>
        </p:txBody>
      </p:sp>
      <p:sp>
        <p:nvSpPr>
          <p:cNvPr id="26" name="Text 21"/>
          <p:cNvSpPr/>
          <p:nvPr/>
        </p:nvSpPr>
        <p:spPr>
          <a:xfrm>
            <a:off x="398859" y="5168384"/>
            <a:ext cx="1709499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Итоги</a:t>
            </a:r>
            <a:endParaRPr lang="en-US" sz="1300" dirty="0"/>
          </a:p>
        </p:txBody>
      </p:sp>
      <p:sp>
        <p:nvSpPr>
          <p:cNvPr id="27" name="Shape 22"/>
          <p:cNvSpPr/>
          <p:nvPr/>
        </p:nvSpPr>
        <p:spPr>
          <a:xfrm>
            <a:off x="398859" y="5552956"/>
            <a:ext cx="6859310" cy="1127641"/>
          </a:xfrm>
          <a:prstGeom prst="roundRect">
            <a:avLst>
              <a:gd name="adj" fmla="val 42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520422" y="5674519"/>
            <a:ext cx="341828" cy="341828"/>
          </a:xfrm>
          <a:prstGeom prst="roundRect">
            <a:avLst>
              <a:gd name="adj" fmla="val 26747620"/>
            </a:avLst>
          </a:prstGeom>
          <a:solidFill>
            <a:srgbClr val="8C98CA"/>
          </a:solidFill>
          <a:ln/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363" y="5768459"/>
            <a:ext cx="153829" cy="153829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520422" y="6130290"/>
            <a:ext cx="142458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Соответствие ТЗ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520422" y="6376749"/>
            <a:ext cx="6616184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Проект на 100% соответствует основным требованиям технического задания.</a:t>
            </a:r>
            <a:endParaRPr lang="en-US" sz="850" dirty="0"/>
          </a:p>
        </p:txBody>
      </p:sp>
      <p:sp>
        <p:nvSpPr>
          <p:cNvPr id="32" name="Shape 26"/>
          <p:cNvSpPr/>
          <p:nvPr/>
        </p:nvSpPr>
        <p:spPr>
          <a:xfrm>
            <a:off x="7372112" y="5552956"/>
            <a:ext cx="6859429" cy="1127641"/>
          </a:xfrm>
          <a:prstGeom prst="roundRect">
            <a:avLst>
              <a:gd name="adj" fmla="val 42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3" name="Shape 27"/>
          <p:cNvSpPr/>
          <p:nvPr/>
        </p:nvSpPr>
        <p:spPr>
          <a:xfrm>
            <a:off x="7493675" y="5674519"/>
            <a:ext cx="341828" cy="341828"/>
          </a:xfrm>
          <a:prstGeom prst="roundRect">
            <a:avLst>
              <a:gd name="adj" fmla="val 26747620"/>
            </a:avLst>
          </a:prstGeom>
          <a:solidFill>
            <a:srgbClr val="8C98CA"/>
          </a:solidFill>
          <a:ln/>
        </p:spPr>
      </p:sp>
      <p:pic>
        <p:nvPicPr>
          <p:cNvPr id="34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87615" y="5768459"/>
            <a:ext cx="153829" cy="153829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7493675" y="6130290"/>
            <a:ext cx="142458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Функциональность</a:t>
            </a:r>
            <a:endParaRPr lang="en-US" sz="1100" dirty="0"/>
          </a:p>
        </p:txBody>
      </p:sp>
      <p:sp>
        <p:nvSpPr>
          <p:cNvPr id="36" name="Text 29"/>
          <p:cNvSpPr/>
          <p:nvPr/>
        </p:nvSpPr>
        <p:spPr>
          <a:xfrm>
            <a:off x="7493675" y="6376749"/>
            <a:ext cx="6616303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Все ключевые разделы реализованы и функционируют без сбоев.</a:t>
            </a:r>
            <a:endParaRPr lang="en-US" sz="850" dirty="0"/>
          </a:p>
        </p:txBody>
      </p:sp>
      <p:sp>
        <p:nvSpPr>
          <p:cNvPr id="37" name="Shape 30"/>
          <p:cNvSpPr/>
          <p:nvPr/>
        </p:nvSpPr>
        <p:spPr>
          <a:xfrm>
            <a:off x="398859" y="6794540"/>
            <a:ext cx="6859310" cy="1127641"/>
          </a:xfrm>
          <a:prstGeom prst="roundRect">
            <a:avLst>
              <a:gd name="adj" fmla="val 42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8" name="Shape 31"/>
          <p:cNvSpPr/>
          <p:nvPr/>
        </p:nvSpPr>
        <p:spPr>
          <a:xfrm>
            <a:off x="520422" y="6916103"/>
            <a:ext cx="341828" cy="341828"/>
          </a:xfrm>
          <a:prstGeom prst="roundRect">
            <a:avLst>
              <a:gd name="adj" fmla="val 26747620"/>
            </a:avLst>
          </a:prstGeom>
          <a:solidFill>
            <a:srgbClr val="8C98CA"/>
          </a:solidFill>
          <a:ln/>
        </p:spPr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363" y="7010043"/>
            <a:ext cx="153829" cy="153829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520422" y="7371874"/>
            <a:ext cx="142458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Дизайн</a:t>
            </a:r>
            <a:endParaRPr lang="en-US" sz="1100" dirty="0"/>
          </a:p>
        </p:txBody>
      </p:sp>
      <p:sp>
        <p:nvSpPr>
          <p:cNvPr id="41" name="Text 33"/>
          <p:cNvSpPr/>
          <p:nvPr/>
        </p:nvSpPr>
        <p:spPr>
          <a:xfrm>
            <a:off x="520422" y="7618333"/>
            <a:ext cx="6616184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Адаптивный дизайн и полное соответствие брендбуку Росатома.</a:t>
            </a:r>
            <a:endParaRPr lang="en-US" sz="850" dirty="0"/>
          </a:p>
        </p:txBody>
      </p:sp>
      <p:sp>
        <p:nvSpPr>
          <p:cNvPr id="42" name="Shape 34"/>
          <p:cNvSpPr/>
          <p:nvPr/>
        </p:nvSpPr>
        <p:spPr>
          <a:xfrm>
            <a:off x="7372112" y="6794540"/>
            <a:ext cx="6859429" cy="1127641"/>
          </a:xfrm>
          <a:prstGeom prst="roundRect">
            <a:avLst>
              <a:gd name="adj" fmla="val 42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3" name="Shape 35"/>
          <p:cNvSpPr/>
          <p:nvPr/>
        </p:nvSpPr>
        <p:spPr>
          <a:xfrm>
            <a:off x="7493675" y="6916103"/>
            <a:ext cx="341828" cy="341828"/>
          </a:xfrm>
          <a:prstGeom prst="roundRect">
            <a:avLst>
              <a:gd name="adj" fmla="val 26747620"/>
            </a:avLst>
          </a:prstGeom>
          <a:solidFill>
            <a:srgbClr val="8C98CA"/>
          </a:solidFill>
          <a:ln/>
        </p:spPr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87615" y="7010043"/>
            <a:ext cx="153829" cy="153829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7493675" y="7371874"/>
            <a:ext cx="1692950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Готовность к Production</a:t>
            </a:r>
            <a:endParaRPr lang="en-US" sz="1100" dirty="0"/>
          </a:p>
        </p:txBody>
      </p:sp>
      <p:sp>
        <p:nvSpPr>
          <p:cNvPr id="46" name="Text 37"/>
          <p:cNvSpPr/>
          <p:nvPr/>
        </p:nvSpPr>
        <p:spPr>
          <a:xfrm>
            <a:off x="7493675" y="7618333"/>
            <a:ext cx="6616303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Проект полностью готов к развёртыванию и использованию в production-среде.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701</Words>
  <Application>Microsoft Office PowerPoint</Application>
  <PresentationFormat>Произвольный</PresentationFormat>
  <Paragraphs>88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Fraunces Medium</vt:lpstr>
      <vt:lpstr>Arial</vt:lpstr>
      <vt:lpstr>Epilogue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sanyalastijk@mail.ru</cp:lastModifiedBy>
  <cp:revision>3</cp:revision>
  <dcterms:created xsi:type="dcterms:W3CDTF">2025-11-16T15:18:35Z</dcterms:created>
  <dcterms:modified xsi:type="dcterms:W3CDTF">2025-11-16T15:28:51Z</dcterms:modified>
</cp:coreProperties>
</file>